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6" r:id="rId1"/>
  </p:sldMasterIdLst>
  <p:notesMasterIdLst>
    <p:notesMasterId r:id="rId14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Source Sans 3" panose="020B0303030403020204" pitchFamily="34" charset="0"/>
      <p:regular r:id="rId15"/>
      <p:bold r:id="rId16"/>
      <p:italic r:id="rId17"/>
      <p:boldItalic r:id="rId18"/>
    </p:embeddedFont>
    <p:embeddedFont>
      <p:font typeface="Source Sans 3 Medium" panose="020B0303030403020204"/>
      <p:regular r:id="rId19"/>
      <p:bold r:id="rId20"/>
      <p:italic r:id="rId21"/>
      <p:boldItalic r:id="rId22"/>
    </p:embeddedFont>
    <p:embeddedFont>
      <p:font typeface="Source Sans 3 SemiBold" panose="020B0303030403020204" pitchFamily="34" charset="0"/>
      <p:regular r:id="rId23"/>
      <p:bold r:id="rId24"/>
      <p:italic r:id="rId25"/>
      <p:boldItalic r:id="rId26"/>
    </p:embeddedFont>
    <p:embeddedFont>
      <p:font typeface="Teko" pitchFamily="2" charset="0"/>
      <p:regular r:id="rId27"/>
      <p:bold r:id="rId28"/>
    </p:embeddedFont>
    <p:embeddedFont>
      <p:font typeface="Teko Medium" pitchFamily="2" charset="0"/>
      <p:regular r:id="rId29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B1F94BB-292B-48B2-B255-19FAD0A61B00}">
  <a:tblStyle styleId="{CB1F94BB-292B-48B2-B255-19FAD0A61B0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14"/>
    <p:restoredTop sz="94714"/>
  </p:normalViewPr>
  <p:slideViewPr>
    <p:cSldViewPr snapToGrid="0">
      <p:cViewPr varScale="1">
        <p:scale>
          <a:sx n="153" d="100"/>
          <a:sy n="153" d="100"/>
        </p:scale>
        <p:origin x="51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25" b="0" i="0" u="none" strike="noStrike" cap="none"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50107b0fa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50107b0fa7_0_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ce5e0488da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ce5e0488da_0_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cf8e8eb76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cf8e8eb768_0_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cf8e8eb76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cf8e8eb768_0_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[ ] Black communities are responsive to messages about their voting rights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[ ] Young voters respond most to a vertical video that looks like the media they consume all day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[ ] Think about your audience first: Communicate a message that responds to their concerns, using the media that they use and trust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930274da63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930274da63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073bf8dde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073bf8dde_0_1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cf8e8eb76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cf8e8eb768_1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ce5e0488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ce5e0488da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930274da6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930274da63_0_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ce5e0488da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ce5e0488da_0_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ce5e0488d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ce5e0488da_0_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ce5e0488da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ce5e0488da_0_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" type="title">
  <p:cSld name="TITLE">
    <p:bg>
      <p:bgPr>
        <a:solidFill>
          <a:schemeClr val="dk1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 t="269" b="269"/>
          <a:stretch/>
        </p:blipFill>
        <p:spPr>
          <a:xfrm>
            <a:off x="0" y="0"/>
            <a:ext cx="9144000" cy="512064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>
            <a:spLocks noGrp="1"/>
          </p:cNvSpPr>
          <p:nvPr>
            <p:ph type="pic" idx="2"/>
          </p:nvPr>
        </p:nvSpPr>
        <p:spPr>
          <a:xfrm>
            <a:off x="6819843" y="286172"/>
            <a:ext cx="2009775" cy="38225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Google Shape;14;p2"/>
          <p:cNvSpPr txBox="1">
            <a:spLocks noGrp="1"/>
          </p:cNvSpPr>
          <p:nvPr>
            <p:ph type="title"/>
          </p:nvPr>
        </p:nvSpPr>
        <p:spPr>
          <a:xfrm>
            <a:off x="457200" y="1057275"/>
            <a:ext cx="8229599" cy="171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Teko SemiBold"/>
              <a:buNone/>
              <a:defRPr sz="52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457200" y="2782650"/>
            <a:ext cx="8229600" cy="714300"/>
          </a:xfrm>
          <a:prstGeom prst="rect">
            <a:avLst/>
          </a:prstGeom>
        </p:spPr>
        <p:txBody>
          <a:bodyPr spcFirstLastPara="1" wrap="square" lIns="18275" tIns="0" rIns="0" bIns="0" anchor="t" anchorCtr="0">
            <a:normAutofit/>
          </a:bodyPr>
          <a:lstStyle>
            <a:lvl1pPr lv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12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3"/>
          </p:nvPr>
        </p:nvSpPr>
        <p:spPr>
          <a:xfrm>
            <a:off x="461400" y="4429125"/>
            <a:ext cx="8229600" cy="257100"/>
          </a:xfrm>
          <a:prstGeom prst="rect">
            <a:avLst/>
          </a:prstGeom>
        </p:spPr>
        <p:txBody>
          <a:bodyPr spcFirstLastPara="1" wrap="square" lIns="18275" tIns="0" rIns="0" bIns="0" anchor="t" anchorCtr="0">
            <a:normAutofit/>
          </a:bodyPr>
          <a:lstStyle>
            <a:lvl1pPr lvl="0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1pPr>
            <a:lvl2pPr lvl="1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2pPr>
            <a:lvl3pPr lvl="2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3pPr>
            <a:lvl4pPr lvl="3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4pPr>
            <a:lvl5pPr lvl="4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5pPr>
            <a:lvl6pPr lvl="5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6pPr>
            <a:lvl7pPr lvl="6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7pPr>
            <a:lvl8pPr lvl="7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8pPr>
            <a:lvl9pPr lvl="8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orient="horz" pos="1753">
          <p15:clr>
            <a:srgbClr val="E46962"/>
          </p15:clr>
        </p15:guide>
        <p15:guide id="4" orient="horz" pos="2203">
          <p15:clr>
            <a:srgbClr val="E46962"/>
          </p15:clr>
        </p15:guide>
        <p15:guide id="5" orient="horz" pos="2952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Content">
  <p:cSld name="Title &amp; Conte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4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457200" y="1300163"/>
            <a:ext cx="8229600" cy="3128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5pPr>
            <a:lvl6pPr marL="2743200" lvl="5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2 Columns">
  <p:cSld name="Title &amp; 2 Columns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4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457200" y="1300175"/>
            <a:ext cx="3950400" cy="312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body" idx="2"/>
          </p:nvPr>
        </p:nvSpPr>
        <p:spPr>
          <a:xfrm>
            <a:off x="4736400" y="1300175"/>
            <a:ext cx="3950400" cy="312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 rtl="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4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457200" y="891100"/>
            <a:ext cx="8229600" cy="238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200"/>
              <a:buNone/>
              <a:defRPr sz="14200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457200" y="3098325"/>
            <a:ext cx="8229600" cy="47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 algn="ctr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1pPr>
            <a:lvl2pPr lvl="1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2pPr>
            <a:lvl3pPr lvl="2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3pPr>
            <a:lvl4pPr lvl="3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4pPr>
            <a:lvl5pPr lvl="4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5pPr>
            <a:lvl6pPr lvl="5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6pPr>
            <a:lvl7pPr lvl="6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7pPr>
            <a:lvl8pPr lvl="7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8pPr>
            <a:lvl9pPr lvl="8">
              <a:spcBef>
                <a:spcPts val="1200"/>
              </a:spcBef>
              <a:spcAft>
                <a:spcPts val="0"/>
              </a:spcAft>
              <a:buSzPts val="2050"/>
              <a:buFont typeface="Source Sans 3 SemiBold"/>
              <a:buNone/>
              <a:defRPr sz="2050">
                <a:latin typeface="Source Sans 3 SemiBold"/>
                <a:ea typeface="Source Sans 3 SemiBold"/>
                <a:cs typeface="Source Sans 3 SemiBold"/>
                <a:sym typeface="Source Sans 3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6"/>
          <p:cNvSpPr txBox="1">
            <a:spLocks noGrp="1"/>
          </p:cNvSpPr>
          <p:nvPr>
            <p:ph type="body" idx="1"/>
          </p:nvPr>
        </p:nvSpPr>
        <p:spPr>
          <a:xfrm>
            <a:off x="911259" y="3558795"/>
            <a:ext cx="7575020" cy="23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None/>
              <a:defRPr sz="1150"/>
            </a:lvl1pPr>
            <a:lvl2pPr marL="914400" lvl="1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Char char="•"/>
              <a:defRPr sz="1150"/>
            </a:lvl2pPr>
            <a:lvl3pPr marL="1371600" lvl="2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Char char="•"/>
              <a:defRPr sz="1150"/>
            </a:lvl3pPr>
            <a:lvl4pPr marL="1828800" lvl="3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Char char="•"/>
              <a:defRPr sz="1150"/>
            </a:lvl4pPr>
            <a:lvl5pPr marL="2286000" lvl="4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Char char="•"/>
              <a:defRPr sz="1150"/>
            </a:lvl5pPr>
            <a:lvl6pPr marL="2743200" lvl="5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Char char="•"/>
              <a:defRPr sz="1150"/>
            </a:lvl6pPr>
            <a:lvl7pPr marL="3200400" lvl="6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Char char="•"/>
              <a:defRPr sz="1150"/>
            </a:lvl7pPr>
            <a:lvl8pPr marL="3657600" lvl="7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Char char="•"/>
              <a:defRPr sz="1150"/>
            </a:lvl8pPr>
            <a:lvl9pPr marL="4114800" lvl="8" indent="-301625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150"/>
              <a:buChar char="•"/>
              <a:defRPr sz="1150"/>
            </a:lvl9pPr>
          </a:lstStyle>
          <a:p>
            <a:endParaRPr/>
          </a:p>
        </p:txBody>
      </p:sp>
      <p:sp>
        <p:nvSpPr>
          <p:cNvPr id="93" name="Google Shape;93;p16"/>
          <p:cNvSpPr txBox="1">
            <a:spLocks noGrp="1"/>
          </p:cNvSpPr>
          <p:nvPr>
            <p:ph type="body" idx="2"/>
          </p:nvPr>
        </p:nvSpPr>
        <p:spPr>
          <a:xfrm>
            <a:off x="657721" y="1057275"/>
            <a:ext cx="7828558" cy="2233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82B49"/>
              </a:buClr>
              <a:buSzPts val="3200"/>
              <a:buFont typeface="Teko"/>
              <a:buNone/>
              <a:defRPr sz="3200" b="1" i="0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1pPr>
            <a:lvl2pPr marL="914400" lvl="1" indent="-431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82B49"/>
              </a:buClr>
              <a:buSzPts val="3200"/>
              <a:buFont typeface="Teko"/>
              <a:buChar char="•"/>
              <a:defRPr sz="3200" b="1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2pPr>
            <a:lvl3pPr marL="1371600" lvl="2" indent="-431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82B49"/>
              </a:buClr>
              <a:buSzPts val="3200"/>
              <a:buFont typeface="Teko"/>
              <a:buChar char="•"/>
              <a:defRPr sz="3200" b="1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3pPr>
            <a:lvl4pPr marL="1828800" lvl="3" indent="-431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82B49"/>
              </a:buClr>
              <a:buSzPts val="3200"/>
              <a:buFont typeface="Teko"/>
              <a:buChar char="•"/>
              <a:defRPr sz="3200" b="1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4pPr>
            <a:lvl5pPr marL="2286000" lvl="4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82B49"/>
              </a:buClr>
              <a:buSzPts val="3200"/>
              <a:buFont typeface="Teko"/>
              <a:buNone/>
              <a:defRPr sz="3200" b="1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5pPr>
            <a:lvl6pPr marL="2743200" lvl="5" indent="-431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eko"/>
              <a:buChar char="•"/>
              <a:defRPr sz="3200" b="1">
                <a:latin typeface="Teko"/>
                <a:ea typeface="Teko"/>
                <a:cs typeface="Teko"/>
                <a:sym typeface="Teko"/>
              </a:defRPr>
            </a:lvl6pPr>
            <a:lvl7pPr marL="3200400" lvl="6" indent="-431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eko"/>
              <a:buChar char="•"/>
              <a:defRPr sz="3200" b="1">
                <a:latin typeface="Teko"/>
                <a:ea typeface="Teko"/>
                <a:cs typeface="Teko"/>
                <a:sym typeface="Teko"/>
              </a:defRPr>
            </a:lvl7pPr>
            <a:lvl8pPr marL="3657600" lvl="7" indent="-431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eko"/>
              <a:buChar char="•"/>
              <a:defRPr sz="3200" b="1">
                <a:latin typeface="Teko"/>
                <a:ea typeface="Teko"/>
                <a:cs typeface="Teko"/>
                <a:sym typeface="Teko"/>
              </a:defRPr>
            </a:lvl8pPr>
            <a:lvl9pPr marL="4114800" lvl="8" indent="-431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eko"/>
              <a:buChar char="•"/>
              <a:defRPr sz="3200" b="1">
                <a:latin typeface="Teko"/>
                <a:ea typeface="Teko"/>
                <a:cs typeface="Teko"/>
                <a:sym typeface="Teko"/>
              </a:defRPr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102" name="Google Shape;102;p18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rame Only">
  <p:cSld name="Frame 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Numbered">
  <p:cSld name="Agenda Numbered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>
            <a:spLocks noGrp="1"/>
          </p:cNvSpPr>
          <p:nvPr>
            <p:ph type="body" idx="1"/>
          </p:nvPr>
        </p:nvSpPr>
        <p:spPr>
          <a:xfrm>
            <a:off x="452438" y="130931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>
            <a:spLocks noGrp="1"/>
          </p:cNvSpPr>
          <p:nvPr>
            <p:ph type="body" idx="2"/>
          </p:nvPr>
        </p:nvSpPr>
        <p:spPr>
          <a:xfrm>
            <a:off x="452438" y="189406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>
            <a:spLocks noGrp="1"/>
          </p:cNvSpPr>
          <p:nvPr>
            <p:ph type="body" idx="3"/>
          </p:nvPr>
        </p:nvSpPr>
        <p:spPr>
          <a:xfrm>
            <a:off x="452438" y="247881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>
            <a:spLocks noGrp="1"/>
          </p:cNvSpPr>
          <p:nvPr>
            <p:ph type="body" idx="4"/>
          </p:nvPr>
        </p:nvSpPr>
        <p:spPr>
          <a:xfrm>
            <a:off x="452438" y="364831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>
            <a:spLocks noGrp="1"/>
          </p:cNvSpPr>
          <p:nvPr>
            <p:ph type="body" idx="5"/>
          </p:nvPr>
        </p:nvSpPr>
        <p:spPr>
          <a:xfrm>
            <a:off x="452438" y="306356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>
            <a:spLocks noGrp="1"/>
          </p:cNvSpPr>
          <p:nvPr>
            <p:ph type="body" idx="6"/>
          </p:nvPr>
        </p:nvSpPr>
        <p:spPr>
          <a:xfrm>
            <a:off x="4716645" y="130931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>
            <a:spLocks noGrp="1"/>
          </p:cNvSpPr>
          <p:nvPr>
            <p:ph type="body" idx="7"/>
          </p:nvPr>
        </p:nvSpPr>
        <p:spPr>
          <a:xfrm>
            <a:off x="4716645" y="189406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>
            <a:spLocks noGrp="1"/>
          </p:cNvSpPr>
          <p:nvPr>
            <p:ph type="body" idx="8"/>
          </p:nvPr>
        </p:nvSpPr>
        <p:spPr>
          <a:xfrm>
            <a:off x="4716645" y="247881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>
            <a:spLocks noGrp="1"/>
          </p:cNvSpPr>
          <p:nvPr>
            <p:ph type="body" idx="9"/>
          </p:nvPr>
        </p:nvSpPr>
        <p:spPr>
          <a:xfrm>
            <a:off x="4716645" y="364831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>
            <a:spLocks noGrp="1"/>
          </p:cNvSpPr>
          <p:nvPr>
            <p:ph type="body" idx="13"/>
          </p:nvPr>
        </p:nvSpPr>
        <p:spPr>
          <a:xfrm>
            <a:off x="4716645" y="3063564"/>
            <a:ext cx="381000" cy="381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None/>
              <a:defRPr sz="2700" i="0" baseline="-25000">
                <a:latin typeface="Teko Medium"/>
                <a:ea typeface="Teko Medium"/>
                <a:cs typeface="Teko Medium"/>
                <a:sym typeface="Teko Medium"/>
              </a:defRPr>
            </a:lvl1pPr>
            <a:lvl2pPr marL="914400" lvl="1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2pPr>
            <a:lvl3pPr marL="1371600" lvl="2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3pPr>
            <a:lvl4pPr marL="1828800" lvl="3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4pPr>
            <a:lvl5pPr marL="2286000" lvl="4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5pPr>
            <a:lvl6pPr marL="2743200" lvl="5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6pPr>
            <a:lvl7pPr marL="3200400" lvl="6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7pPr>
            <a:lvl8pPr marL="3657600" lvl="7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8pPr>
            <a:lvl9pPr marL="4114800" lvl="8" indent="-400050" algn="ctr">
              <a:lnSpc>
                <a:spcPct val="20000"/>
              </a:lnSpc>
              <a:spcBef>
                <a:spcPts val="0"/>
              </a:spcBef>
              <a:spcAft>
                <a:spcPts val="0"/>
              </a:spcAft>
              <a:buSzPts val="2700"/>
              <a:buFont typeface="Teko Medium"/>
              <a:buChar char="•"/>
              <a:defRPr sz="2700">
                <a:latin typeface="Teko Medium"/>
                <a:ea typeface="Teko Medium"/>
                <a:cs typeface="Teko Medium"/>
                <a:sym typeface="Teko Medium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4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ubTitle" idx="14"/>
          </p:nvPr>
        </p:nvSpPr>
        <p:spPr>
          <a:xfrm>
            <a:off x="951200" y="130212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5"/>
          </p:nvPr>
        </p:nvSpPr>
        <p:spPr>
          <a:xfrm>
            <a:off x="951200" y="188687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6"/>
          </p:nvPr>
        </p:nvSpPr>
        <p:spPr>
          <a:xfrm>
            <a:off x="951200" y="247162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ubTitle" idx="17"/>
          </p:nvPr>
        </p:nvSpPr>
        <p:spPr>
          <a:xfrm>
            <a:off x="951200" y="305637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subTitle" idx="18"/>
          </p:nvPr>
        </p:nvSpPr>
        <p:spPr>
          <a:xfrm>
            <a:off x="951200" y="364112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subTitle" idx="19"/>
          </p:nvPr>
        </p:nvSpPr>
        <p:spPr>
          <a:xfrm>
            <a:off x="5215425" y="130212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subTitle" idx="20"/>
          </p:nvPr>
        </p:nvSpPr>
        <p:spPr>
          <a:xfrm>
            <a:off x="5215425" y="188687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subTitle" idx="21"/>
          </p:nvPr>
        </p:nvSpPr>
        <p:spPr>
          <a:xfrm>
            <a:off x="5215425" y="247162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subTitle" idx="22"/>
          </p:nvPr>
        </p:nvSpPr>
        <p:spPr>
          <a:xfrm>
            <a:off x="5215425" y="305637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subTitle" idx="23"/>
          </p:nvPr>
        </p:nvSpPr>
        <p:spPr>
          <a:xfrm>
            <a:off x="5215425" y="3641125"/>
            <a:ext cx="3476100" cy="395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69">
          <p15:clr>
            <a:srgbClr val="E46962"/>
          </p15:clr>
        </p15:guide>
        <p15:guide id="2" pos="599">
          <p15:clr>
            <a:srgbClr val="E46962"/>
          </p15:clr>
        </p15:guide>
        <p15:guide id="3" pos="2789">
          <p15:clr>
            <a:srgbClr val="E46962"/>
          </p15:clr>
        </p15:guide>
        <p15:guide id="4" pos="3285">
          <p15:clr>
            <a:srgbClr val="E46962"/>
          </p15:clr>
        </p15:guide>
        <p15:guide id="5" orient="horz" pos="2543">
          <p15:clr>
            <a:srgbClr val="E46962"/>
          </p15:clr>
        </p15:guide>
        <p15:guide id="6" orient="horz" pos="2294">
          <p15:clr>
            <a:srgbClr val="E46962"/>
          </p15:clr>
        </p15:guide>
        <p15:guide id="7" orient="horz" pos="1930">
          <p15:clr>
            <a:srgbClr val="E46962"/>
          </p15:clr>
        </p15:guide>
        <p15:guide id="8" orient="horz" pos="1557">
          <p15:clr>
            <a:srgbClr val="E46962"/>
          </p15:clr>
        </p15:guide>
        <p15:guide id="9" orient="horz" pos="1193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>
  <p:cSld name="Title &amp; Bullets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4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1"/>
          </p:nvPr>
        </p:nvSpPr>
        <p:spPr>
          <a:xfrm>
            <a:off x="457200" y="1300175"/>
            <a:ext cx="8229600" cy="312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tatement" type="tx">
  <p:cSld name="TITLE_AND_BODY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6"/>
          <p:cNvPicPr preferRelativeResize="0"/>
          <p:nvPr/>
        </p:nvPicPr>
        <p:blipFill rotWithShape="1">
          <a:blip r:embed="rId2">
            <a:alphaModFix/>
          </a:blip>
          <a:srcRect t="90544"/>
          <a:stretch/>
        </p:blipFill>
        <p:spPr>
          <a:xfrm>
            <a:off x="1850" y="4657993"/>
            <a:ext cx="9143998" cy="48655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6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subTitle" idx="1"/>
          </p:nvPr>
        </p:nvSpPr>
        <p:spPr>
          <a:xfrm>
            <a:off x="457200" y="400050"/>
            <a:ext cx="8229600" cy="402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Teko"/>
              <a:buNone/>
              <a:defRPr sz="4800" b="1">
                <a:solidFill>
                  <a:schemeClr val="lt2"/>
                </a:solidFill>
                <a:latin typeface="Teko"/>
                <a:ea typeface="Teko"/>
                <a:cs typeface="Teko"/>
                <a:sym typeface="Teko"/>
              </a:defRPr>
            </a:lvl1pPr>
            <a:lvl2pPr lvl="1" algn="ctr">
              <a:spcBef>
                <a:spcPts val="1200"/>
              </a:spcBef>
              <a:spcAft>
                <a:spcPts val="0"/>
              </a:spcAft>
              <a:buSzPts val="1600"/>
              <a:buFont typeface="Teko"/>
              <a:buNone/>
              <a:defRPr b="1">
                <a:latin typeface="Teko"/>
                <a:ea typeface="Teko"/>
                <a:cs typeface="Teko"/>
                <a:sym typeface="Teko"/>
              </a:defRPr>
            </a:lvl2pPr>
            <a:lvl3pPr lvl="2" algn="ctr">
              <a:spcBef>
                <a:spcPts val="1200"/>
              </a:spcBef>
              <a:spcAft>
                <a:spcPts val="0"/>
              </a:spcAft>
              <a:buSzPts val="1600"/>
              <a:buFont typeface="Teko"/>
              <a:buNone/>
              <a:defRPr b="1">
                <a:latin typeface="Teko"/>
                <a:ea typeface="Teko"/>
                <a:cs typeface="Teko"/>
                <a:sym typeface="Teko"/>
              </a:defRPr>
            </a:lvl3pPr>
            <a:lvl4pPr lvl="3" algn="ctr">
              <a:spcBef>
                <a:spcPts val="1200"/>
              </a:spcBef>
              <a:spcAft>
                <a:spcPts val="0"/>
              </a:spcAft>
              <a:buSzPts val="1600"/>
              <a:buFont typeface="Teko"/>
              <a:buNone/>
              <a:defRPr b="1">
                <a:latin typeface="Teko"/>
                <a:ea typeface="Teko"/>
                <a:cs typeface="Teko"/>
                <a:sym typeface="Teko"/>
              </a:defRPr>
            </a:lvl4pPr>
            <a:lvl5pPr lvl="4" algn="ctr">
              <a:spcBef>
                <a:spcPts val="1200"/>
              </a:spcBef>
              <a:spcAft>
                <a:spcPts val="0"/>
              </a:spcAft>
              <a:buSzPts val="1600"/>
              <a:buFont typeface="Teko"/>
              <a:buNone/>
              <a:defRPr b="1">
                <a:latin typeface="Teko"/>
                <a:ea typeface="Teko"/>
                <a:cs typeface="Teko"/>
                <a:sym typeface="Teko"/>
              </a:defRPr>
            </a:lvl5pPr>
            <a:lvl6pPr lvl="5" algn="ctr">
              <a:spcBef>
                <a:spcPts val="1200"/>
              </a:spcBef>
              <a:spcAft>
                <a:spcPts val="0"/>
              </a:spcAft>
              <a:buSzPts val="1600"/>
              <a:buFont typeface="Teko"/>
              <a:buNone/>
              <a:defRPr b="1">
                <a:latin typeface="Teko"/>
                <a:ea typeface="Teko"/>
                <a:cs typeface="Teko"/>
                <a:sym typeface="Teko"/>
              </a:defRPr>
            </a:lvl6pPr>
            <a:lvl7pPr lvl="6" algn="ctr">
              <a:spcBef>
                <a:spcPts val="1200"/>
              </a:spcBef>
              <a:spcAft>
                <a:spcPts val="0"/>
              </a:spcAft>
              <a:buSzPts val="1600"/>
              <a:buFont typeface="Teko"/>
              <a:buNone/>
              <a:defRPr b="1">
                <a:latin typeface="Teko"/>
                <a:ea typeface="Teko"/>
                <a:cs typeface="Teko"/>
                <a:sym typeface="Teko"/>
              </a:defRPr>
            </a:lvl7pPr>
            <a:lvl8pPr lvl="7" algn="ctr">
              <a:spcBef>
                <a:spcPts val="1200"/>
              </a:spcBef>
              <a:spcAft>
                <a:spcPts val="0"/>
              </a:spcAft>
              <a:buSzPts val="1600"/>
              <a:buFont typeface="Teko"/>
              <a:buNone/>
              <a:defRPr b="1">
                <a:latin typeface="Teko"/>
                <a:ea typeface="Teko"/>
                <a:cs typeface="Teko"/>
                <a:sym typeface="Teko"/>
              </a:defRPr>
            </a:lvl8pPr>
            <a:lvl9pPr lvl="8" algn="ctr">
              <a:spcBef>
                <a:spcPts val="1200"/>
              </a:spcBef>
              <a:spcAft>
                <a:spcPts val="0"/>
              </a:spcAft>
              <a:buSzPts val="1600"/>
              <a:buFont typeface="Teko"/>
              <a:buNone/>
              <a:defRPr b="1">
                <a:latin typeface="Teko"/>
                <a:ea typeface="Teko"/>
                <a:cs typeface="Teko"/>
                <a:sym typeface="Tek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Photo">
  <p:cSld name="Title &amp; Photo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56" name="Google Shape;56;p8"/>
          <p:cNvPicPr preferRelativeResize="0"/>
          <p:nvPr/>
        </p:nvPicPr>
        <p:blipFill rotWithShape="1">
          <a:blip r:embed="rId2">
            <a:alphaModFix/>
          </a:blip>
          <a:srcRect t="90792"/>
          <a:stretch/>
        </p:blipFill>
        <p:spPr>
          <a:xfrm>
            <a:off x="1850" y="4671781"/>
            <a:ext cx="9143998" cy="47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8"/>
          <p:cNvPicPr preferRelativeResize="0"/>
          <p:nvPr/>
        </p:nvPicPr>
        <p:blipFill rotWithShape="1">
          <a:blip r:embed="rId3">
            <a:alphaModFix/>
          </a:blip>
          <a:srcRect b="79455"/>
          <a:stretch/>
        </p:blipFill>
        <p:spPr>
          <a:xfrm>
            <a:off x="1850" y="0"/>
            <a:ext cx="9140299" cy="10572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>
            <a:spLocks noGrp="1"/>
          </p:cNvSpPr>
          <p:nvPr>
            <p:ph type="pic" idx="3"/>
          </p:nvPr>
        </p:nvSpPr>
        <p:spPr>
          <a:xfrm>
            <a:off x="6819843" y="286172"/>
            <a:ext cx="2009775" cy="382258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8"/>
          <p:cNvSpPr txBox="1">
            <a:spLocks noGrp="1"/>
          </p:cNvSpPr>
          <p:nvPr>
            <p:ph type="title"/>
          </p:nvPr>
        </p:nvSpPr>
        <p:spPr>
          <a:xfrm>
            <a:off x="457200" y="2263818"/>
            <a:ext cx="8229600" cy="174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Teko SemiBold"/>
              <a:buNone/>
              <a:defRPr sz="520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subTitle" idx="1"/>
          </p:nvPr>
        </p:nvSpPr>
        <p:spPr>
          <a:xfrm>
            <a:off x="450450" y="412900"/>
            <a:ext cx="5400900" cy="240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1200"/>
              </a:spcBef>
              <a:spcAft>
                <a:spcPts val="0"/>
              </a:spcAft>
              <a:buClr>
                <a:schemeClr val="lt2"/>
              </a:buClr>
              <a:buSzPts val="1100"/>
              <a:buNone/>
              <a:defRPr sz="1100">
                <a:solidFill>
                  <a:schemeClr val="lt2"/>
                </a:solidFill>
              </a:defRPr>
            </a:lvl1pPr>
            <a:lvl2pPr lvl="1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ubTitle" idx="4"/>
          </p:nvPr>
        </p:nvSpPr>
        <p:spPr>
          <a:xfrm>
            <a:off x="450450" y="4020350"/>
            <a:ext cx="8229600" cy="408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2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">
          <p15:clr>
            <a:srgbClr val="E46962"/>
          </p15:clr>
        </p15:guide>
        <p15:guide id="2" pos="3686">
          <p15:clr>
            <a:srgbClr val="E46962"/>
          </p15:clr>
        </p15:guide>
        <p15:guide id="3" orient="horz" pos="2533">
          <p15:clr>
            <a:srgbClr val="E46962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Simple">
  <p:cSld name="Agenda Simp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4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1"/>
          </p:nvPr>
        </p:nvSpPr>
        <p:spPr>
          <a:xfrm>
            <a:off x="457075" y="1300175"/>
            <a:ext cx="8229600" cy="3129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1pPr>
            <a:lvl2pPr marL="914400" lvl="1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2pPr>
            <a:lvl3pPr marL="1371600" lvl="2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6pPr>
            <a:lvl7pPr marL="3200400" lvl="6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7pPr>
            <a:lvl8pPr marL="3657600" lvl="7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8pPr>
            <a:lvl9pPr marL="4114800" lvl="8" indent="-330200">
              <a:spcBef>
                <a:spcPts val="1200"/>
              </a:spcBef>
              <a:spcAft>
                <a:spcPts val="0"/>
              </a:spcAft>
              <a:buSzPts val="16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>
  <p:cSld name="Title &amp; Photo Al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5001965" y="813547"/>
            <a:ext cx="3684834" cy="1758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subTitle" idx="1"/>
          </p:nvPr>
        </p:nvSpPr>
        <p:spPr>
          <a:xfrm>
            <a:off x="5001975" y="2641600"/>
            <a:ext cx="3684900" cy="178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1200"/>
              </a:spcBef>
              <a:spcAft>
                <a:spcPts val="0"/>
              </a:spcAft>
              <a:buSzPts val="1700"/>
              <a:buFont typeface="Source Sans 3 Medium"/>
              <a:buNone/>
              <a:defRPr sz="1700">
                <a:latin typeface="Source Sans 3 Medium"/>
                <a:ea typeface="Source Sans 3 Medium"/>
                <a:cs typeface="Source Sans 3 Medium"/>
                <a:sym typeface="Source Sans 3 Medium"/>
              </a:defRPr>
            </a:lvl1pPr>
            <a:lvl2pPr lvl="1">
              <a:spcBef>
                <a:spcPts val="1200"/>
              </a:spcBef>
              <a:spcAft>
                <a:spcPts val="0"/>
              </a:spcAft>
              <a:buSzPts val="1600"/>
              <a:buFont typeface="Source Sans 3 Medium"/>
              <a:buNone/>
              <a:defRPr>
                <a:latin typeface="Source Sans 3 Medium"/>
                <a:ea typeface="Source Sans 3 Medium"/>
                <a:cs typeface="Source Sans 3 Medium"/>
                <a:sym typeface="Source Sans 3 Medium"/>
              </a:defRPr>
            </a:lvl2pPr>
            <a:lvl3pPr lvl="2">
              <a:spcBef>
                <a:spcPts val="1200"/>
              </a:spcBef>
              <a:spcAft>
                <a:spcPts val="0"/>
              </a:spcAft>
              <a:buSzPts val="1600"/>
              <a:buFont typeface="Source Sans 3 Medium"/>
              <a:buNone/>
              <a:defRPr>
                <a:latin typeface="Source Sans 3 Medium"/>
                <a:ea typeface="Source Sans 3 Medium"/>
                <a:cs typeface="Source Sans 3 Medium"/>
                <a:sym typeface="Source Sans 3 Medium"/>
              </a:defRPr>
            </a:lvl3pPr>
            <a:lvl4pPr lvl="3">
              <a:spcBef>
                <a:spcPts val="1200"/>
              </a:spcBef>
              <a:spcAft>
                <a:spcPts val="0"/>
              </a:spcAft>
              <a:buSzPts val="1600"/>
              <a:buFont typeface="Source Sans 3 Medium"/>
              <a:buNone/>
              <a:defRPr>
                <a:latin typeface="Source Sans 3 Medium"/>
                <a:ea typeface="Source Sans 3 Medium"/>
                <a:cs typeface="Source Sans 3 Medium"/>
                <a:sym typeface="Source Sans 3 Medium"/>
              </a:defRPr>
            </a:lvl4pPr>
            <a:lvl5pPr lvl="4">
              <a:spcBef>
                <a:spcPts val="1200"/>
              </a:spcBef>
              <a:spcAft>
                <a:spcPts val="0"/>
              </a:spcAft>
              <a:buSzPts val="1600"/>
              <a:buFont typeface="Source Sans 3 Medium"/>
              <a:buNone/>
              <a:defRPr>
                <a:latin typeface="Source Sans 3 Medium"/>
                <a:ea typeface="Source Sans 3 Medium"/>
                <a:cs typeface="Source Sans 3 Medium"/>
                <a:sym typeface="Source Sans 3 Medium"/>
              </a:defRPr>
            </a:lvl5pPr>
            <a:lvl6pPr lvl="5">
              <a:spcBef>
                <a:spcPts val="1200"/>
              </a:spcBef>
              <a:spcAft>
                <a:spcPts val="0"/>
              </a:spcAft>
              <a:buSzPts val="1600"/>
              <a:buFont typeface="Source Sans 3 Medium"/>
              <a:buNone/>
              <a:defRPr>
                <a:latin typeface="Source Sans 3 Medium"/>
                <a:ea typeface="Source Sans 3 Medium"/>
                <a:cs typeface="Source Sans 3 Medium"/>
                <a:sym typeface="Source Sans 3 Medium"/>
              </a:defRPr>
            </a:lvl6pPr>
            <a:lvl7pPr lvl="6">
              <a:spcBef>
                <a:spcPts val="1200"/>
              </a:spcBef>
              <a:spcAft>
                <a:spcPts val="0"/>
              </a:spcAft>
              <a:buSzPts val="1600"/>
              <a:buFont typeface="Source Sans 3 Medium"/>
              <a:buNone/>
              <a:defRPr>
                <a:latin typeface="Source Sans 3 Medium"/>
                <a:ea typeface="Source Sans 3 Medium"/>
                <a:cs typeface="Source Sans 3 Medium"/>
                <a:sym typeface="Source Sans 3 Medium"/>
              </a:defRPr>
            </a:lvl7pPr>
            <a:lvl8pPr lvl="7">
              <a:spcBef>
                <a:spcPts val="1200"/>
              </a:spcBef>
              <a:spcAft>
                <a:spcPts val="0"/>
              </a:spcAft>
              <a:buSzPts val="1600"/>
              <a:buFont typeface="Source Sans 3 Medium"/>
              <a:buNone/>
              <a:defRPr>
                <a:latin typeface="Source Sans 3 Medium"/>
                <a:ea typeface="Source Sans 3 Medium"/>
                <a:cs typeface="Source Sans 3 Medium"/>
                <a:sym typeface="Source Sans 3 Medium"/>
              </a:defRPr>
            </a:lvl8pPr>
            <a:lvl9pPr lvl="8">
              <a:spcBef>
                <a:spcPts val="1200"/>
              </a:spcBef>
              <a:spcAft>
                <a:spcPts val="0"/>
              </a:spcAft>
              <a:buSzPts val="1600"/>
              <a:buFont typeface="Source Sans 3 Medium"/>
              <a:buNone/>
              <a:defRPr>
                <a:latin typeface="Source Sans 3 Medium"/>
                <a:ea typeface="Source Sans 3 Medium"/>
                <a:cs typeface="Source Sans 3 Medium"/>
                <a:sym typeface="Source Sans 3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">
  <p:cSld name="Section">
    <p:bg>
      <p:bgPr>
        <a:solidFill>
          <a:schemeClr val="dk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1"/>
          <p:cNvPicPr preferRelativeResize="0"/>
          <p:nvPr/>
        </p:nvPicPr>
        <p:blipFill rotWithShape="1">
          <a:blip r:embed="rId2">
            <a:alphaModFix/>
          </a:blip>
          <a:srcRect t="90544"/>
          <a:stretch/>
        </p:blipFill>
        <p:spPr>
          <a:xfrm>
            <a:off x="1850" y="4657993"/>
            <a:ext cx="9143998" cy="4865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457200" y="1522413"/>
            <a:ext cx="8229599" cy="174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i="0">
                <a:solidFill>
                  <a:srgbClr val="FFFFFF"/>
                </a:solidFill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0" y="0"/>
            <a:ext cx="9148763" cy="5148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7;p1"/>
          <p:cNvPicPr preferRelativeResize="0"/>
          <p:nvPr/>
        </p:nvPicPr>
        <p:blipFill rotWithShape="1">
          <a:blip r:embed="rId19">
            <a:alphaModFix/>
          </a:blip>
          <a:srcRect t="710" b="710"/>
          <a:stretch/>
        </p:blipFill>
        <p:spPr>
          <a:xfrm>
            <a:off x="7538833" y="240172"/>
            <a:ext cx="1377803" cy="25833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  <a:defRPr sz="9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57200" y="1300163"/>
            <a:ext cx="8229600" cy="3128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1pPr>
            <a:lvl2pPr marL="914400" marR="0" lvl="1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2pPr>
            <a:lvl3pPr marL="1371600" marR="0" lvl="2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3pPr>
            <a:lvl4pPr marL="1828800" marR="0" lvl="3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4pPr>
            <a:lvl5pPr marL="2286000" marR="0" lvl="4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5pPr>
            <a:lvl6pPr marL="2743200" marR="0" lvl="5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6pPr>
            <a:lvl7pPr marL="3200400" marR="0" lvl="6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7pPr>
            <a:lvl8pPr marL="3657600" marR="0" lvl="7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8pPr>
            <a:lvl9pPr marL="4114800" marR="0" lvl="8" indent="-330200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  <a:defRPr sz="160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4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eko"/>
              <a:buNone/>
              <a:defRPr sz="3400" b="1" i="0" u="none" strike="noStrike" cap="none">
                <a:solidFill>
                  <a:schemeClr val="dk1"/>
                </a:solidFill>
                <a:latin typeface="Teko"/>
                <a:ea typeface="Teko"/>
                <a:cs typeface="Teko"/>
                <a:sym typeface="Teko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3375"/>
              <a:buFont typeface="Teko"/>
              <a:buNone/>
              <a:defRPr sz="3375" b="1" i="0" u="none" strike="noStrike" cap="none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3375"/>
              <a:buFont typeface="Teko"/>
              <a:buNone/>
              <a:defRPr sz="3375" b="1" i="0" u="none" strike="noStrike" cap="none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3375"/>
              <a:buFont typeface="Teko"/>
              <a:buNone/>
              <a:defRPr sz="3375" b="1" i="0" u="none" strike="noStrike" cap="none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3375"/>
              <a:buFont typeface="Teko"/>
              <a:buNone/>
              <a:defRPr sz="3375" b="1" i="0" u="none" strike="noStrike" cap="none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3375"/>
              <a:buFont typeface="Teko"/>
              <a:buNone/>
              <a:defRPr sz="3375" b="1" i="0" u="none" strike="noStrike" cap="none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3375"/>
              <a:buFont typeface="Teko"/>
              <a:buNone/>
              <a:defRPr sz="3375" b="1" i="0" u="none" strike="noStrike" cap="none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3375"/>
              <a:buFont typeface="Teko"/>
              <a:buNone/>
              <a:defRPr sz="3375" b="1" i="0" u="none" strike="noStrike" cap="none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82B49"/>
              </a:buClr>
              <a:buSzPts val="3375"/>
              <a:buFont typeface="Teko"/>
              <a:buNone/>
              <a:defRPr sz="3375" b="1" i="0" u="none" strike="noStrike" cap="none">
                <a:solidFill>
                  <a:srgbClr val="182B49"/>
                </a:solidFill>
                <a:latin typeface="Teko"/>
                <a:ea typeface="Teko"/>
                <a:cs typeface="Teko"/>
                <a:sym typeface="Tek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819">
          <p15:clr>
            <a:srgbClr val="F26B43"/>
          </p15:clr>
        </p15:guide>
        <p15:guide id="4" orient="horz" pos="2790">
          <p15:clr>
            <a:srgbClr val="F26B43"/>
          </p15:clr>
        </p15:guide>
        <p15:guide id="5" orient="horz" pos="252">
          <p15:clr>
            <a:srgbClr val="F26B43"/>
          </p15:clr>
        </p15:guide>
        <p15:guide id="6" orient="horz" pos="666">
          <p15:clr>
            <a:srgbClr val="F26B43"/>
          </p15:clr>
        </p15:guide>
        <p15:guide id="7" pos="288">
          <p15:clr>
            <a:srgbClr val="F26B43"/>
          </p15:clr>
        </p15:guide>
        <p15:guide id="8" pos="5472">
          <p15:clr>
            <a:srgbClr val="F26B43"/>
          </p15:clr>
        </p15:guide>
        <p15:guide id="9" pos="25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GsEsqiOVzA?feature=oembed" TargetMode="Externa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6dR1Z7zu8U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sq6eCGN8FCc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hyperlink" Target="http://www.youtube.com/watch?v=wcJsIBlS-xA" TargetMode="External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L8_e10r0D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hyperlink" Target="http://www.youtube.com/watch?v=b-7vnbmgSL8" TargetMode="Externa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hyperlink" Target="http://www.youtube.com/watch?v=je-vdcA2pHY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0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0"/>
          <a:stretch/>
        </p:blipFill>
        <p:spPr>
          <a:xfrm>
            <a:off x="6819843" y="286172"/>
            <a:ext cx="2009699" cy="382200"/>
          </a:xfrm>
          <a:prstGeom prst="rect">
            <a:avLst/>
          </a:prstGeom>
        </p:spPr>
      </p:pic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342599" y="668375"/>
            <a:ext cx="8377451" cy="1711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Do Transparency Efforts by Election Officials Build Trust in Elections?</a:t>
            </a:r>
            <a:endParaRPr dirty="0"/>
          </a:p>
        </p:txBody>
      </p:sp>
      <p:sp>
        <p:nvSpPr>
          <p:cNvPr id="111" name="Google Shape;111;p20"/>
          <p:cNvSpPr txBox="1">
            <a:spLocks noGrp="1"/>
          </p:cNvSpPr>
          <p:nvPr>
            <p:ph type="subTitle" idx="1"/>
          </p:nvPr>
        </p:nvSpPr>
        <p:spPr>
          <a:xfrm>
            <a:off x="342599" y="2380175"/>
            <a:ext cx="8229600" cy="714300"/>
          </a:xfrm>
          <a:prstGeom prst="rect">
            <a:avLst/>
          </a:prstGeom>
        </p:spPr>
        <p:txBody>
          <a:bodyPr spcFirstLastPara="1" wrap="square" lIns="18275" tIns="0" rIns="0" bIns="0" anchor="t" anchorCtr="0">
            <a:norm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/>
              <a:t>Thad Kousser and Lauren Prather</a:t>
            </a: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12" name="Google Shape;112;p20" title="UCSDLogo-SS-CenterforTransparentandTrustedElections-Whit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72390" y="3497025"/>
            <a:ext cx="5871608" cy="156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300" cy="6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Provide facts on the vote counting process</a:t>
            </a:r>
            <a:endParaRPr dirty="0"/>
          </a:p>
        </p:txBody>
      </p:sp>
      <p:sp>
        <p:nvSpPr>
          <p:cNvPr id="187" name="Google Shape;187;p29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188" name="Google Shape;188;p29" title="Screenshot 2026-03-12 at 1.14.09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49275" y="3347925"/>
            <a:ext cx="3829900" cy="159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 title="Screenshot 2026-03-12 at 1.17.02 PM.png"/>
          <p:cNvPicPr preferRelativeResize="0"/>
          <p:nvPr/>
        </p:nvPicPr>
        <p:blipFill rotWithShape="1">
          <a:blip r:embed="rId5">
            <a:alphaModFix/>
          </a:blip>
          <a:srcRect t="719" b="729"/>
          <a:stretch/>
        </p:blipFill>
        <p:spPr>
          <a:xfrm>
            <a:off x="4572000" y="1195547"/>
            <a:ext cx="3792931" cy="207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nline Media 3" descr="EAC Trimmed">
            <a:hlinkClick r:id="" action="ppaction://media"/>
            <a:extLst>
              <a:ext uri="{FF2B5EF4-FFF2-40B4-BE49-F238E27FC236}">
                <a16:creationId xmlns:a16="http://schemas.microsoft.com/office/drawing/2014/main" id="{8391629C-DFA5-AF15-6D54-B38E1982EE6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57080" y="1195547"/>
            <a:ext cx="3715478" cy="20992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300" cy="6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 proactive, rather than waiting to be reactive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0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pic>
        <p:nvPicPr>
          <p:cNvPr id="197" name="Google Shape;197;p30" title="Accurate results take time to coun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48900" y="1110875"/>
            <a:ext cx="5354750" cy="301205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0"/>
          <p:cNvSpPr txBox="1"/>
          <p:nvPr/>
        </p:nvSpPr>
        <p:spPr>
          <a:xfrm>
            <a:off x="1917475" y="4046475"/>
            <a:ext cx="5217600" cy="7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Pre-bunking message explaining why “</a:t>
            </a:r>
            <a:r>
              <a:rPr lang="en-US" sz="1800" b="1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Accurate Results Take Time to Count</a:t>
            </a:r>
            <a:r>
              <a:rPr lang="en-US" sz="1800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” can reduce the mistrust that comes from delayed vote counts</a:t>
            </a:r>
            <a:endParaRPr sz="1800" dirty="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1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300" cy="6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Target messages to address the concerns of different audiences</a:t>
            </a:r>
            <a:endParaRPr/>
          </a:p>
        </p:txBody>
      </p:sp>
      <p:sp>
        <p:nvSpPr>
          <p:cNvPr id="204" name="Google Shape;204;p31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205" name="Google Shape;205;p31" descr="Institutional ST" title="Election Video 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473" y="1361848"/>
            <a:ext cx="3299400" cy="1855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1" descr="Yankelovich Center - Jen G" title="Yankelovich Center - Jen G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5775" y="2571750"/>
            <a:ext cx="3758375" cy="211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1"/>
          <p:cNvSpPr txBox="1"/>
          <p:nvPr/>
        </p:nvSpPr>
        <p:spPr>
          <a:xfrm>
            <a:off x="788826" y="3147345"/>
            <a:ext cx="3299400" cy="1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dirty="0">
                <a:latin typeface="Source Sans 3"/>
                <a:ea typeface="Source Sans 3"/>
                <a:cs typeface="Source Sans 3"/>
                <a:sym typeface="Source Sans 3"/>
              </a:rPr>
              <a:t>Black communities are responsive to messages about their voting rights</a:t>
            </a:r>
            <a:endParaRPr sz="1800" dirty="0"/>
          </a:p>
        </p:txBody>
      </p:sp>
      <p:sp>
        <p:nvSpPr>
          <p:cNvPr id="208" name="Google Shape;208;p31"/>
          <p:cNvSpPr txBox="1"/>
          <p:nvPr/>
        </p:nvSpPr>
        <p:spPr>
          <a:xfrm>
            <a:off x="5235129" y="1308742"/>
            <a:ext cx="3758400" cy="1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800" dirty="0">
                <a:latin typeface="Source Sans 3"/>
                <a:ea typeface="Source Sans 3"/>
                <a:cs typeface="Source Sans 3"/>
                <a:sym typeface="Source Sans 3"/>
              </a:rPr>
              <a:t>Young voters respond most to a vertical video that looks like the media they consume all day</a:t>
            </a:r>
            <a:endParaRPr sz="1800" dirty="0"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2"/>
          <p:cNvPicPr preferRelativeResize="0"/>
          <p:nvPr/>
        </p:nvPicPr>
        <p:blipFill rotWithShape="1">
          <a:blip r:embed="rId3">
            <a:alphaModFix/>
          </a:blip>
          <a:srcRect b="84197"/>
          <a:stretch/>
        </p:blipFill>
        <p:spPr>
          <a:xfrm>
            <a:off x="-4777" y="240172"/>
            <a:ext cx="9148777" cy="81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22"/>
          <p:cNvPicPr preferRelativeResize="0"/>
          <p:nvPr/>
        </p:nvPicPr>
        <p:blipFill rotWithShape="1">
          <a:blip r:embed="rId4">
            <a:alphaModFix/>
          </a:blip>
          <a:srcRect t="710" b="710"/>
          <a:stretch/>
        </p:blipFill>
        <p:spPr>
          <a:xfrm>
            <a:off x="7538833" y="240172"/>
            <a:ext cx="1377803" cy="258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2"/>
          <p:cNvPicPr preferRelativeResize="0"/>
          <p:nvPr/>
        </p:nvPicPr>
        <p:blipFill rotWithShape="1">
          <a:blip r:embed="rId3">
            <a:alphaModFix/>
          </a:blip>
          <a:srcRect t="91388"/>
          <a:stretch/>
        </p:blipFill>
        <p:spPr>
          <a:xfrm>
            <a:off x="0" y="4704921"/>
            <a:ext cx="9148777" cy="44335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4438996" y="638269"/>
            <a:ext cx="4580313" cy="1573857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LEOs are making elections more transparent. </a:t>
            </a:r>
            <a:br>
              <a:rPr lang="en-US" sz="3200" dirty="0"/>
            </a:br>
            <a:r>
              <a:rPr lang="en-US" sz="3200" dirty="0"/>
              <a:t>We test the impact on trust.</a:t>
            </a:r>
            <a:endParaRPr sz="3200" dirty="0"/>
          </a:p>
        </p:txBody>
      </p:sp>
      <p:sp>
        <p:nvSpPr>
          <p:cNvPr id="127" name="Google Shape;127;p22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subTitle" idx="1"/>
          </p:nvPr>
        </p:nvSpPr>
        <p:spPr>
          <a:xfrm>
            <a:off x="4438996" y="2356800"/>
            <a:ext cx="4247805" cy="278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Videos showing the </a:t>
            </a:r>
            <a:r>
              <a:rPr lang="en-US" b="1" dirty="0"/>
              <a:t>people and processes </a:t>
            </a:r>
            <a:r>
              <a:rPr lang="en-US" dirty="0"/>
              <a:t>that protect elections in: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/>
              <a:t>Texas, Georgia, Colorado, California, Arizona, Virginia, Connecticut and Oregon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Tours of election facilities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Maricopa County (AZ), Ada County (ID), Philadelphia (PA)</a:t>
            </a:r>
          </a:p>
          <a:p>
            <a:pPr marL="0" indent="0">
              <a:spcBef>
                <a:spcPts val="0"/>
              </a:spcBef>
            </a:pPr>
            <a:endParaRPr lang="en-US" dirty="0"/>
          </a:p>
          <a:p>
            <a:pPr marL="0" indent="0">
              <a:spcBef>
                <a:spcPts val="0"/>
              </a:spcBef>
            </a:pPr>
            <a:r>
              <a:rPr lang="en-US" dirty="0"/>
              <a:t>Jury duty model of </a:t>
            </a:r>
            <a:r>
              <a:rPr lang="en-US" b="1" dirty="0"/>
              <a:t>poll worker selection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Douglas County (NE)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437824"/>
            <a:ext cx="3594450" cy="204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199" y="2641600"/>
            <a:ext cx="3594450" cy="204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subTitle" idx="1"/>
          </p:nvPr>
        </p:nvSpPr>
        <p:spPr>
          <a:xfrm>
            <a:off x="457200" y="400050"/>
            <a:ext cx="8229600" cy="402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200"/>
              <a:t>Short answer: It works!</a:t>
            </a:r>
            <a:endParaRPr sz="420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800"/>
              <a:t>Factual Communications by Election Officials Build Trust</a:t>
            </a:r>
            <a:r>
              <a:rPr lang="en-US" sz="3200"/>
              <a:t> </a:t>
            </a:r>
            <a:endParaRPr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383450" y="230403"/>
            <a:ext cx="6394200" cy="49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Why? Because voters trust you</a:t>
            </a:r>
            <a:endParaRPr dirty="0"/>
          </a:p>
        </p:txBody>
      </p:sp>
      <p:sp>
        <p:nvSpPr>
          <p:cNvPr id="136" name="Google Shape;136;p23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37" name="Google Shape;137;p23"/>
          <p:cNvSpPr txBox="1"/>
          <p:nvPr/>
        </p:nvSpPr>
        <p:spPr>
          <a:xfrm>
            <a:off x="319980" y="504556"/>
            <a:ext cx="8252400" cy="10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45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77777"/>
                </a:solidFill>
                <a:highlight>
                  <a:srgbClr val="FFFFFF"/>
                </a:highlight>
                <a:latin typeface="Source Sans 3"/>
                <a:ea typeface="Source Sans 3"/>
                <a:cs typeface="Source Sans 3"/>
                <a:sym typeface="Source Sans 3"/>
              </a:rPr>
              <a:t>Q. Which of the following sources do you trust when it comes to evaluating the fairness and integrity of elections? Check all that apply.</a:t>
            </a:r>
            <a:r>
              <a:rPr lang="en-US" dirty="0">
                <a:latin typeface="Source Sans 3"/>
                <a:ea typeface="Source Sans 3"/>
                <a:cs typeface="Source Sans 3"/>
                <a:sym typeface="Source Sans 3"/>
              </a:rPr>
              <a:t> (Data from national survey in December 2025-January 2026)</a:t>
            </a:r>
            <a:endParaRPr dirty="0"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graphicFrame>
        <p:nvGraphicFramePr>
          <p:cNvPr id="138" name="Google Shape;138;p23"/>
          <p:cNvGraphicFramePr/>
          <p:nvPr>
            <p:extLst>
              <p:ext uri="{D42A27DB-BD31-4B8C-83A1-F6EECF244321}">
                <p14:modId xmlns:p14="http://schemas.microsoft.com/office/powerpoint/2010/main" val="3307830777"/>
              </p:ext>
            </p:extLst>
          </p:nvPr>
        </p:nvGraphicFramePr>
        <p:xfrm>
          <a:off x="383450" y="1110444"/>
          <a:ext cx="8575550" cy="3744105"/>
        </p:xfrm>
        <a:graphic>
          <a:graphicData uri="http://schemas.openxmlformats.org/drawingml/2006/table">
            <a:tbl>
              <a:tblPr>
                <a:noFill/>
                <a:tableStyleId>{CB1F94BB-292B-48B2-B255-19FAD0A61B00}</a:tableStyleId>
              </a:tblPr>
              <a:tblGrid>
                <a:gridCol w="3342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8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55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8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9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Local election officials</a:t>
                      </a:r>
                      <a:endParaRPr sz="1200" dirty="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29.7%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Candidates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10.8%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State elections officials</a:t>
                      </a:r>
                      <a:endParaRPr sz="1200" dirty="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28.8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Radio news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10.2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Television news in my local area</a:t>
                      </a:r>
                      <a:endParaRPr sz="1200" dirty="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24.4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Local business or community leaders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10.2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Friends and family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24.2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Church/Community of Faith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9.9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Voter guide sent by state &amp; local officials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23.0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Podcasts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8.4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Cable and national news</a:t>
                      </a:r>
                      <a:endParaRPr sz="1200" dirty="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20.4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Facebook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5.8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Advocacy organizations</a:t>
                      </a:r>
                      <a:endParaRPr sz="1200" dirty="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16.0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TikTok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5.5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Political leaders in my party</a:t>
                      </a:r>
                      <a:endParaRPr sz="1200" dirty="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15.4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Twitter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5.2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YouTube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11.3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ChatGPT or other generative AI 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4.7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3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President Donald Trump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10.8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Instagram</a:t>
                      </a:r>
                      <a:endParaRPr sz="120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>
                          <a:latin typeface="Source Sans 3"/>
                          <a:ea typeface="Source Sans 3"/>
                          <a:cs typeface="Source Sans 3"/>
                          <a:sym typeface="Source Sans 3"/>
                        </a:rPr>
                        <a:t>4.4</a:t>
                      </a:r>
                      <a:endParaRPr sz="1200" dirty="0">
                        <a:latin typeface="Source Sans 3"/>
                        <a:ea typeface="Source Sans 3"/>
                        <a:cs typeface="Source Sans 3"/>
                        <a:sym typeface="Source Sans 3"/>
                      </a:endParaRPr>
                    </a:p>
                  </a:txBody>
                  <a:tcPr marL="68575" marR="68575" marT="91425" marB="914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1"/>
          </p:nvPr>
        </p:nvSpPr>
        <p:spPr>
          <a:xfrm>
            <a:off x="457200" y="400050"/>
            <a:ext cx="8229600" cy="402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200"/>
              <a:t>It doesn’t have to be fancy!</a:t>
            </a:r>
            <a:endParaRPr sz="4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300" cy="6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Easy-to-Make Videos Work Great</a:t>
            </a:r>
            <a:endParaRPr/>
          </a:p>
        </p:txBody>
      </p:sp>
      <p:sp>
        <p:nvSpPr>
          <p:cNvPr id="150" name="Google Shape;150;p25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pic>
        <p:nvPicPr>
          <p:cNvPr id="151" name="Google Shape;151;p25" title="Voting System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8" y="1019921"/>
            <a:ext cx="4165000" cy="234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5" descr="Wasco County, Oregon - Rural" title="Wasco County, Oregon - Rural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20150" y="2270246"/>
            <a:ext cx="4165000" cy="234282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5"/>
          <p:cNvSpPr txBox="1"/>
          <p:nvPr/>
        </p:nvSpPr>
        <p:spPr>
          <a:xfrm>
            <a:off x="1252550" y="3473200"/>
            <a:ext cx="25743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Texas Secretary of State</a:t>
            </a:r>
            <a:endParaRPr sz="16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54" name="Google Shape;154;p25"/>
          <p:cNvSpPr txBox="1"/>
          <p:nvPr/>
        </p:nvSpPr>
        <p:spPr>
          <a:xfrm>
            <a:off x="5515500" y="1919725"/>
            <a:ext cx="2574300" cy="3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Wasco County, Oregon</a:t>
            </a:r>
            <a:endParaRPr sz="16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1"/>
          </p:nvPr>
        </p:nvSpPr>
        <p:spPr>
          <a:xfrm>
            <a:off x="457200" y="400050"/>
            <a:ext cx="8229600" cy="402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4200"/>
              <a:t>Lessons on what works best</a:t>
            </a:r>
            <a:endParaRPr sz="42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 txBox="1">
            <a:spLocks noGrp="1"/>
          </p:cNvSpPr>
          <p:nvPr>
            <p:ph type="title"/>
          </p:nvPr>
        </p:nvSpPr>
        <p:spPr>
          <a:xfrm>
            <a:off x="457200" y="402336"/>
            <a:ext cx="6375300" cy="6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Show election protections, don’t just tell</a:t>
            </a:r>
            <a:endParaRPr/>
          </a:p>
        </p:txBody>
      </p:sp>
      <p:sp>
        <p:nvSpPr>
          <p:cNvPr id="166" name="Google Shape;166;p27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67" name="Google Shape;167;p27" title="T1_Election Integrit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2802" y="2151179"/>
            <a:ext cx="1960446" cy="253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7" title="T2_Iceberg graphi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5431" y="2151179"/>
            <a:ext cx="1960446" cy="253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7" descr="We make sure every eligible vote counts. Seriously, we check every vote 4 times - we check that you can vote, that it's you when you vote, that you vote only once &amp; that your ballot is read &amp; properly counted. #CoCoVote #TrustedInfo2024" title="Your Vote Counts. We Know, We Checked it 4 Times.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1212020"/>
            <a:ext cx="4504622" cy="253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 descr="File:Red X.svg - Wikimedia Commons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50575" y="1300175"/>
            <a:ext cx="770625" cy="770625"/>
          </a:xfrm>
          <a:prstGeom prst="rect">
            <a:avLst/>
          </a:prstGeom>
          <a:noFill/>
          <a:ln>
            <a:noFill/>
          </a:ln>
          <a:effectLst>
            <a:outerShdw blurRad="57150" dist="66675" dir="126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71" name="Google Shape;171;p27" descr="File:Checkmark.svg - Wikimedia Commons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736750" y="3846075"/>
            <a:ext cx="867174" cy="770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title"/>
          </p:nvPr>
        </p:nvSpPr>
        <p:spPr>
          <a:xfrm>
            <a:off x="457199" y="402336"/>
            <a:ext cx="6483927" cy="657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Earned media (appearances on local news) can be just as effective as paid ads</a:t>
            </a:r>
            <a:endParaRPr dirty="0"/>
          </a:p>
        </p:txBody>
      </p:sp>
      <p:sp>
        <p:nvSpPr>
          <p:cNvPr id="177" name="Google Shape;177;p28"/>
          <p:cNvSpPr txBox="1">
            <a:spLocks noGrp="1"/>
          </p:cNvSpPr>
          <p:nvPr>
            <p:ph type="sldNum" idx="12"/>
          </p:nvPr>
        </p:nvSpPr>
        <p:spPr>
          <a:xfrm>
            <a:off x="182880" y="4854549"/>
            <a:ext cx="274200" cy="219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Source Sans 3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178" name="Google Shape;178;p28"/>
          <p:cNvSpPr txBox="1"/>
          <p:nvPr/>
        </p:nvSpPr>
        <p:spPr>
          <a:xfrm>
            <a:off x="737763" y="1877500"/>
            <a:ext cx="3202470" cy="4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Stephen Richer: Earned Media</a:t>
            </a:r>
            <a:endParaRPr sz="1800" dirty="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179" name="Google Shape;179;p28"/>
          <p:cNvSpPr txBox="1"/>
          <p:nvPr/>
        </p:nvSpPr>
        <p:spPr>
          <a:xfrm>
            <a:off x="5715669" y="4110365"/>
            <a:ext cx="2863065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Stephen Richer: Paid Media</a:t>
            </a:r>
            <a:endParaRPr sz="1800" dirty="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pic>
        <p:nvPicPr>
          <p:cNvPr id="180" name="Google Shape;18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375800"/>
            <a:ext cx="4525970" cy="2326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3099" y="1205013"/>
            <a:ext cx="4054899" cy="275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Notch">
  <a:themeElements>
    <a:clrScheme name="Blue &amp; Gold">
      <a:dk1>
        <a:srgbClr val="182B48"/>
      </a:dk1>
      <a:lt1>
        <a:srgbClr val="FFFFFF"/>
      </a:lt1>
      <a:dk2>
        <a:srgbClr val="00629B"/>
      </a:dk2>
      <a:lt2>
        <a:srgbClr val="FEFFFF"/>
      </a:lt2>
      <a:accent1>
        <a:srgbClr val="00629B"/>
      </a:accent1>
      <a:accent2>
        <a:srgbClr val="00C6D7"/>
      </a:accent2>
      <a:accent3>
        <a:srgbClr val="B6B1A9"/>
      </a:accent3>
      <a:accent4>
        <a:srgbClr val="182B49"/>
      </a:accent4>
      <a:accent5>
        <a:srgbClr val="747678"/>
      </a:accent5>
      <a:accent6>
        <a:srgbClr val="00C6D7"/>
      </a:accent6>
      <a:hlink>
        <a:srgbClr val="00629B"/>
      </a:hlink>
      <a:folHlink>
        <a:srgbClr val="7475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424</Words>
  <Application>Microsoft Macintosh PowerPoint</Application>
  <PresentationFormat>On-screen Show (16:9)</PresentationFormat>
  <Paragraphs>84</Paragraphs>
  <Slides>12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Teko SemiBold</vt:lpstr>
      <vt:lpstr>Teko Medium</vt:lpstr>
      <vt:lpstr>Source Sans 3</vt:lpstr>
      <vt:lpstr>Teko</vt:lpstr>
      <vt:lpstr>Source Sans 3 SemiBold</vt:lpstr>
      <vt:lpstr>Arial</vt:lpstr>
      <vt:lpstr>Source Sans 3 Medium</vt:lpstr>
      <vt:lpstr>Blue Notch</vt:lpstr>
      <vt:lpstr>Do Transparency Efforts by Election Officials Build Trust in Elections?</vt:lpstr>
      <vt:lpstr>LEOs are making elections more transparent.  We test the impact on trust.</vt:lpstr>
      <vt:lpstr>PowerPoint Presentation</vt:lpstr>
      <vt:lpstr>Why? Because voters trust you</vt:lpstr>
      <vt:lpstr>PowerPoint Presentation</vt:lpstr>
      <vt:lpstr>Easy-to-Make Videos Work Great</vt:lpstr>
      <vt:lpstr>PowerPoint Presentation</vt:lpstr>
      <vt:lpstr>Show election protections, don’t just tell</vt:lpstr>
      <vt:lpstr>Earned media (appearances on local news) can be just as effective as paid ads</vt:lpstr>
      <vt:lpstr>Provide facts on the vote counting process</vt:lpstr>
      <vt:lpstr>Be proactive, rather than waiting to be reactive </vt:lpstr>
      <vt:lpstr>Target messages to address the concerns of different audiences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Kousser, Thaddeus</cp:lastModifiedBy>
  <cp:revision>4</cp:revision>
  <dcterms:modified xsi:type="dcterms:W3CDTF">2026-04-22T16:46:21Z</dcterms:modified>
</cp:coreProperties>
</file>